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8"/>
  </p:notesMasterIdLst>
  <p:sldIdLst>
    <p:sldId id="355" r:id="rId2"/>
    <p:sldId id="356" r:id="rId3"/>
    <p:sldId id="358" r:id="rId4"/>
    <p:sldId id="357" r:id="rId5"/>
    <p:sldId id="359" r:id="rId6"/>
    <p:sldId id="360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435" autoAdjust="0"/>
  </p:normalViewPr>
  <p:slideViewPr>
    <p:cSldViewPr>
      <p:cViewPr varScale="1">
        <p:scale>
          <a:sx n="38" d="100"/>
          <a:sy n="38" d="100"/>
        </p:scale>
        <p:origin x="136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29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D5D078E-28F4-4076-BA7B-2A19B141E1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57793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5D078E-28F4-4076-BA7B-2A19B141E171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2059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 August 26</a:t>
            </a:r>
            <a:r>
              <a:rPr lang="en-US" baseline="0" dirty="0" smtClean="0"/>
              <a:t> and 27, I attended the Direct Service Tribes National Meeting in Flagstaff, AZ.  I provided an NIHB update during the plenary session where I informed the audience about all the activities and work that NIHB is engaged in.  I also worked with our Tribal Health Reform team at the exhibiting booth, greeting constituents and consumers as they asked for more information about the Affordable Care Act.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5D078E-28F4-4076-BA7B-2A19B141E171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7873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1000" y="457200"/>
            <a:ext cx="8397875" cy="5943600"/>
            <a:chOff x="240" y="288"/>
            <a:chExt cx="5290" cy="350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blackWhite">
            <a:xfrm>
              <a:off x="240" y="288"/>
              <a:ext cx="5290" cy="350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en-US" sz="2400" dirty="0" smtClean="0"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285" y="336"/>
              <a:ext cx="5184" cy="3409"/>
            </a:xfrm>
            <a:prstGeom prst="rect">
              <a:avLst/>
            </a:prstGeom>
            <a:noFill/>
            <a:ln w="9525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en-US" sz="2400" dirty="0" smtClean="0">
                <a:latin typeface="Times New Roman" panose="02020603050405020304" pitchFamily="18" charset="0"/>
              </a:endParaRPr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576" y="2256"/>
              <a:ext cx="4608" cy="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8" name="Picture 1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09600"/>
            <a:ext cx="41148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3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219200" y="838200"/>
            <a:ext cx="6781800" cy="2559050"/>
          </a:xfrm>
        </p:spPr>
        <p:txBody>
          <a:bodyPr anchorCtr="1"/>
          <a:lstStyle>
            <a:lvl1pPr algn="ctr">
              <a:defRPr sz="6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8732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536575" y="6248400"/>
            <a:ext cx="2054225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251200" y="6248400"/>
            <a:ext cx="288766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8150" y="62579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FA133-20A4-45FE-92EC-B58083800D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1328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33085-DC15-4438-953F-A140144B38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5524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473075"/>
            <a:ext cx="2038350" cy="5394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73075"/>
            <a:ext cx="5962650" cy="5394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21515-462F-4B4B-B5CC-49EF3274D0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71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553FE-9616-474B-84E0-13C2ACD228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286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86F69-8F22-46B5-B24C-9FEE0685F1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81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3D339-1B39-43DE-A5BF-C4A026A908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7710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7024E-FE86-4790-AE9E-1314B954F3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6860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78EBC-4F3D-429C-9B69-9D45BD0653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3174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0A3DE-5690-4155-84C0-38D18685E8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0089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FAA28-5231-47A9-8673-8D2DC57946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0328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FC3DA-28B2-422E-9F2B-BBF8AAA527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8012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228600" y="228600"/>
            <a:ext cx="8686800" cy="5943600"/>
            <a:chOff x="144" y="144"/>
            <a:chExt cx="5472" cy="3744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144" y="144"/>
              <a:ext cx="5472" cy="3744"/>
            </a:xfrm>
            <a:prstGeom prst="rect">
              <a:avLst/>
            </a:prstGeom>
            <a:solidFill>
              <a:schemeClr val="bg1"/>
            </a:solidFill>
            <a:ln w="4445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en-US" sz="2400" dirty="0" smtClean="0">
                <a:latin typeface="Times New Roman" panose="02020603050405020304" pitchFamily="18" charset="0"/>
              </a:endParaRPr>
            </a:p>
          </p:txBody>
        </p:sp>
        <p:sp>
          <p:nvSpPr>
            <p:cNvPr id="1034" name="Rectangle 4"/>
            <p:cNvSpPr>
              <a:spLocks noChangeArrowheads="1"/>
            </p:cNvSpPr>
            <p:nvPr/>
          </p:nvSpPr>
          <p:spPr bwMode="blackWhite">
            <a:xfrm>
              <a:off x="193" y="193"/>
              <a:ext cx="5373" cy="3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en-US" sz="2400" dirty="0" smtClean="0">
                <a:latin typeface="Times New Roman" panose="02020603050405020304" pitchFamily="18" charset="0"/>
              </a:endParaRPr>
            </a:p>
          </p:txBody>
        </p:sp>
        <p:sp>
          <p:nvSpPr>
            <p:cNvPr id="1035" name="Line 5"/>
            <p:cNvSpPr>
              <a:spLocks noChangeShapeType="1"/>
            </p:cNvSpPr>
            <p:nvPr/>
          </p:nvSpPr>
          <p:spPr bwMode="auto">
            <a:xfrm>
              <a:off x="336" y="1092"/>
              <a:ext cx="5136" cy="0"/>
            </a:xfrm>
            <a:prstGeom prst="line">
              <a:avLst/>
            </a:prstGeom>
            <a:noFill/>
            <a:ln w="1270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73075"/>
            <a:ext cx="8153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828800"/>
            <a:ext cx="81534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120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2484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1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595D7B0-9398-4410-8446-5DDE1531A5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32" name="Picture 1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6248400"/>
            <a:ext cx="22987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61" r:id="rId2"/>
    <p:sldLayoutId id="2147483862" r:id="rId3"/>
    <p:sldLayoutId id="2147483863" r:id="rId4"/>
    <p:sldLayoutId id="2147483864" r:id="rId5"/>
    <p:sldLayoutId id="2147483865" r:id="rId6"/>
    <p:sldLayoutId id="2147483866" r:id="rId7"/>
    <p:sldLayoutId id="2147483867" r:id="rId8"/>
    <p:sldLayoutId id="2147483868" r:id="rId9"/>
    <p:sldLayoutId id="2147483869" r:id="rId10"/>
    <p:sldLayoutId id="2147483870" r:id="rId11"/>
  </p:sldLayoutIdLst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ＭＳ Ｐゴシック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ＭＳ Ｐゴシック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ＭＳ Ｐゴシック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ＭＳ Ｐゴシック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Font typeface="Wingdings" panose="05000000000000000000" pitchFamily="2" charset="2"/>
        <a:buChar char="n"/>
        <a:defRPr sz="31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ihb.org/tribalhealthreform/mmpc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Policy 101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6000" i="1" dirty="0" smtClean="0"/>
          </a:p>
          <a:p>
            <a:pPr marL="0" indent="0" algn="ctr">
              <a:buNone/>
            </a:pPr>
            <a:r>
              <a:rPr lang="en-US" sz="6000" i="1" dirty="0" smtClean="0"/>
              <a:t>How do you get involved?</a:t>
            </a:r>
          </a:p>
          <a:p>
            <a:pPr marL="0" indent="0" algn="r">
              <a:buNone/>
            </a:pPr>
            <a:endParaRPr lang="en-US" sz="2800" i="1" dirty="0" smtClean="0"/>
          </a:p>
          <a:p>
            <a:pPr marL="0" indent="0" algn="r">
              <a:buNone/>
            </a:pPr>
            <a:endParaRPr lang="en-US" sz="2800" i="1" dirty="0"/>
          </a:p>
          <a:p>
            <a:pPr marL="0" indent="0" algn="r">
              <a:buNone/>
            </a:pPr>
            <a:endParaRPr lang="en-US" sz="2800" i="1" dirty="0" smtClean="0"/>
          </a:p>
          <a:p>
            <a:pPr marL="0" indent="0" algn="r">
              <a:buNone/>
            </a:pPr>
            <a:r>
              <a:rPr lang="en-US" sz="2800" i="1" dirty="0" smtClean="0"/>
              <a:t>Devin Delrow, Director of Federal Relations, NIHB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2389326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Medicare, Medicaid, and Health Care Reform Policy Committee (MMPC)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Standing Committee</a:t>
            </a:r>
          </a:p>
          <a:p>
            <a:r>
              <a:rPr lang="en-US" dirty="0" smtClean="0"/>
              <a:t>Open Membership</a:t>
            </a:r>
          </a:p>
          <a:p>
            <a:r>
              <a:rPr lang="en-US" dirty="0" smtClean="0"/>
              <a:t>Meets regularly</a:t>
            </a:r>
          </a:p>
          <a:p>
            <a:r>
              <a:rPr lang="en-US" dirty="0" smtClean="0"/>
              <a:t>Welcomes new additions</a:t>
            </a:r>
          </a:p>
          <a:p>
            <a:r>
              <a:rPr lang="en-US" dirty="0" smtClean="0"/>
              <a:t>Growing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1943100"/>
            <a:ext cx="3386667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987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we communicate?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Subcommittees</a:t>
            </a:r>
          </a:p>
          <a:p>
            <a:r>
              <a:rPr lang="en-US" dirty="0" smtClean="0"/>
              <a:t>E-Mail </a:t>
            </a:r>
            <a:r>
              <a:rPr lang="en-US" dirty="0" err="1" smtClean="0"/>
              <a:t>Listservs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Notices/Updates</a:t>
            </a:r>
          </a:p>
          <a:p>
            <a:pPr lvl="1"/>
            <a:r>
              <a:rPr lang="en-US" dirty="0" smtClean="0"/>
              <a:t>Newsletters</a:t>
            </a:r>
          </a:p>
          <a:p>
            <a:r>
              <a:rPr lang="en-US" dirty="0" smtClean="0"/>
              <a:t>Teleconferences</a:t>
            </a:r>
          </a:p>
          <a:p>
            <a:r>
              <a:rPr lang="en-US" dirty="0" smtClean="0"/>
              <a:t>Face-to-Face Meetings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801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Available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be found on NIHB website: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http://www.nihb.org/tribalhealthreform/mmpc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635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Ask your Tribe</a:t>
            </a:r>
          </a:p>
          <a:p>
            <a:pPr lvl="1"/>
            <a:r>
              <a:rPr lang="en-US" dirty="0" smtClean="0"/>
              <a:t>Volunteer</a:t>
            </a:r>
          </a:p>
          <a:p>
            <a:pPr lvl="1"/>
            <a:r>
              <a:rPr lang="en-US" dirty="0" smtClean="0"/>
              <a:t>Find a Mentor</a:t>
            </a:r>
          </a:p>
          <a:p>
            <a:r>
              <a:rPr lang="en-US" dirty="0" smtClean="0"/>
              <a:t>Ask your Area Health Board</a:t>
            </a:r>
          </a:p>
          <a:p>
            <a:r>
              <a:rPr lang="en-US" dirty="0" smtClean="0"/>
              <a:t>Internships at the National Indian Health Board</a:t>
            </a:r>
          </a:p>
          <a:p>
            <a:r>
              <a:rPr lang="en-US" dirty="0"/>
              <a:t>Become a </a:t>
            </a:r>
            <a:r>
              <a:rPr lang="en-US" dirty="0" smtClean="0"/>
              <a:t>Technical </a:t>
            </a:r>
            <a:r>
              <a:rPr lang="en-US" dirty="0"/>
              <a:t>advisor</a:t>
            </a:r>
          </a:p>
          <a:p>
            <a:r>
              <a:rPr lang="en-US" dirty="0" smtClean="0"/>
              <a:t>Stay Informed</a:t>
            </a:r>
          </a:p>
          <a:p>
            <a:pPr lvl="1"/>
            <a:r>
              <a:rPr lang="en-US" dirty="0" smtClean="0"/>
              <a:t>READ!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908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see me if you want to become involved with NIHB’s MMPC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439736"/>
      </p:ext>
    </p:extLst>
  </p:cSld>
  <p:clrMapOvr>
    <a:masterClrMapping/>
  </p:clrMapOvr>
</p:sld>
</file>

<file path=ppt/theme/theme1.xml><?xml version="1.0" encoding="utf-8"?>
<a:theme xmlns:a="http://schemas.openxmlformats.org/drawingml/2006/main" name="Refined">
  <a:themeElements>
    <a:clrScheme name="Refined 6">
      <a:dk1>
        <a:srgbClr val="000000"/>
      </a:dk1>
      <a:lt1>
        <a:srgbClr val="FFFFFF"/>
      </a:lt1>
      <a:dk2>
        <a:srgbClr val="000000"/>
      </a:dk2>
      <a:lt2>
        <a:srgbClr val="C0C0C0"/>
      </a:lt2>
      <a:accent1>
        <a:srgbClr val="CC3300"/>
      </a:accent1>
      <a:accent2>
        <a:srgbClr val="666699"/>
      </a:accent2>
      <a:accent3>
        <a:srgbClr val="FFFFFF"/>
      </a:accent3>
      <a:accent4>
        <a:srgbClr val="000000"/>
      </a:accent4>
      <a:accent5>
        <a:srgbClr val="E2ADAA"/>
      </a:accent5>
      <a:accent6>
        <a:srgbClr val="5C5C8A"/>
      </a:accent6>
      <a:hlink>
        <a:srgbClr val="999900"/>
      </a:hlink>
      <a:folHlink>
        <a:srgbClr val="4D4D4D"/>
      </a:folHlink>
    </a:clrScheme>
    <a:fontScheme name="Refine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efined 1">
        <a:dk1>
          <a:srgbClr val="666633"/>
        </a:dk1>
        <a:lt1>
          <a:srgbClr val="FFFFFF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990000"/>
        </a:accent2>
        <a:accent3>
          <a:srgbClr val="AAAAAA"/>
        </a:accent3>
        <a:accent4>
          <a:srgbClr val="DADADA"/>
        </a:accent4>
        <a:accent5>
          <a:srgbClr val="B8B8CA"/>
        </a:accent5>
        <a:accent6>
          <a:srgbClr val="8A0000"/>
        </a:accent6>
        <a:hlink>
          <a:srgbClr val="99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2">
        <a:dk1>
          <a:srgbClr val="4D4D4D"/>
        </a:dk1>
        <a:lt1>
          <a:srgbClr val="FFFFFF"/>
        </a:lt1>
        <a:dk2>
          <a:srgbClr val="4A1102"/>
        </a:dk2>
        <a:lt2>
          <a:srgbClr val="FFFFFF"/>
        </a:lt2>
        <a:accent1>
          <a:srgbClr val="CC3300"/>
        </a:accent1>
        <a:accent2>
          <a:srgbClr val="666699"/>
        </a:accent2>
        <a:accent3>
          <a:srgbClr val="B1AAAA"/>
        </a:accent3>
        <a:accent4>
          <a:srgbClr val="DADADA"/>
        </a:accent4>
        <a:accent5>
          <a:srgbClr val="E2ADAA"/>
        </a:accent5>
        <a:accent6>
          <a:srgbClr val="5C5C8A"/>
        </a:accent6>
        <a:hlink>
          <a:srgbClr val="FF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3">
        <a:dk1>
          <a:srgbClr val="666699"/>
        </a:dk1>
        <a:lt1>
          <a:srgbClr val="FFFFFF"/>
        </a:lt1>
        <a:dk2>
          <a:srgbClr val="400040"/>
        </a:dk2>
        <a:lt2>
          <a:srgbClr val="FFFFFF"/>
        </a:lt2>
        <a:accent1>
          <a:srgbClr val="FFCC00"/>
        </a:accent1>
        <a:accent2>
          <a:srgbClr val="FF3300"/>
        </a:accent2>
        <a:accent3>
          <a:srgbClr val="AFAAAF"/>
        </a:accent3>
        <a:accent4>
          <a:srgbClr val="DADADA"/>
        </a:accent4>
        <a:accent5>
          <a:srgbClr val="FFE2AA"/>
        </a:accent5>
        <a:accent6>
          <a:srgbClr val="E72D00"/>
        </a:accent6>
        <a:hlink>
          <a:srgbClr val="CC99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4">
        <a:dk1>
          <a:srgbClr val="4D4D4D"/>
        </a:dk1>
        <a:lt1>
          <a:srgbClr val="FFFFFF"/>
        </a:lt1>
        <a:dk2>
          <a:srgbClr val="006699"/>
        </a:dk2>
        <a:lt2>
          <a:srgbClr val="CCECFF"/>
        </a:lt2>
        <a:accent1>
          <a:srgbClr val="339966"/>
        </a:accent1>
        <a:accent2>
          <a:srgbClr val="3366FF"/>
        </a:accent2>
        <a:accent3>
          <a:srgbClr val="AAB8CA"/>
        </a:accent3>
        <a:accent4>
          <a:srgbClr val="DADADA"/>
        </a:accent4>
        <a:accent5>
          <a:srgbClr val="ADCAB8"/>
        </a:accent5>
        <a:accent6>
          <a:srgbClr val="2D5CE7"/>
        </a:accent6>
        <a:hlink>
          <a:srgbClr val="33CC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5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FF66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3300"/>
        </a:accent1>
        <a:accent2>
          <a:srgbClr val="666699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5C5C8A"/>
        </a:accent6>
        <a:hlink>
          <a:srgbClr val="9999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7">
        <a:dk1>
          <a:srgbClr val="000000"/>
        </a:dk1>
        <a:lt1>
          <a:srgbClr val="FFFFFF"/>
        </a:lt1>
        <a:dk2>
          <a:srgbClr val="000066"/>
        </a:dk2>
        <a:lt2>
          <a:srgbClr val="333399"/>
        </a:lt2>
        <a:accent1>
          <a:srgbClr val="3399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8AE7"/>
        </a:accent6>
        <a:hlink>
          <a:srgbClr val="00CCF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Refined</Template>
  <TotalTime>2475</TotalTime>
  <Words>188</Words>
  <Application>Microsoft Office PowerPoint</Application>
  <PresentationFormat>On-screen Show (4:3)</PresentationFormat>
  <Paragraphs>37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ＭＳ Ｐゴシック</vt:lpstr>
      <vt:lpstr>Arial</vt:lpstr>
      <vt:lpstr>Garamond</vt:lpstr>
      <vt:lpstr>Times New Roman</vt:lpstr>
      <vt:lpstr>Wingdings</vt:lpstr>
      <vt:lpstr>Refined</vt:lpstr>
      <vt:lpstr>Health Policy 101</vt:lpstr>
      <vt:lpstr>Medicare, Medicaid, and Health Care Reform Policy Committee (MMPC)</vt:lpstr>
      <vt:lpstr>How we communicate?</vt:lpstr>
      <vt:lpstr>Tools Available</vt:lpstr>
      <vt:lpstr>What’s next?</vt:lpstr>
      <vt:lpstr>Thanks!</vt:lpstr>
    </vt:vector>
  </TitlesOfParts>
  <Company>University of Arizona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Yvette Roubideaux</dc:creator>
  <cp:lastModifiedBy>Devin Delrow</cp:lastModifiedBy>
  <cp:revision>93</cp:revision>
  <dcterms:created xsi:type="dcterms:W3CDTF">2008-09-09T23:57:51Z</dcterms:created>
  <dcterms:modified xsi:type="dcterms:W3CDTF">2015-09-22T15:53:33Z</dcterms:modified>
</cp:coreProperties>
</file>